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448" r:id="rId5"/>
    <p:sldId id="2463" r:id="rId6"/>
    <p:sldId id="259" r:id="rId7"/>
    <p:sldId id="2450" r:id="rId8"/>
    <p:sldId id="2464" r:id="rId9"/>
    <p:sldId id="2465" r:id="rId10"/>
    <p:sldId id="2466" r:id="rId11"/>
    <p:sldId id="2467" r:id="rId12"/>
    <p:sldId id="2468" r:id="rId13"/>
    <p:sldId id="2457" r:id="rId14"/>
    <p:sldId id="2469" r:id="rId15"/>
    <p:sldId id="2470" r:id="rId16"/>
    <p:sldId id="2471" r:id="rId17"/>
    <p:sldId id="243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92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41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023B"/>
    <a:srgbClr val="898989"/>
    <a:srgbClr val="2F3342"/>
    <a:srgbClr val="A53F52"/>
    <a:srgbClr val="2C2153"/>
    <a:srgbClr val="E99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033" autoAdjust="0"/>
  </p:normalViewPr>
  <p:slideViewPr>
    <p:cSldViewPr snapToGrid="0">
      <p:cViewPr varScale="1">
        <p:scale>
          <a:sx n="95" d="100"/>
          <a:sy n="95" d="100"/>
        </p:scale>
        <p:origin x="115" y="53"/>
      </p:cViewPr>
      <p:guideLst>
        <p:guide orient="horz" pos="1992"/>
        <p:guide pos="3840"/>
        <p:guide orient="horz" pos="1416"/>
      </p:guideLst>
    </p:cSldViewPr>
  </p:slideViewPr>
  <p:outlineViewPr>
    <p:cViewPr>
      <p:scale>
        <a:sx n="33" d="100"/>
        <a:sy n="33" d="100"/>
      </p:scale>
      <p:origin x="0" y="-5189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97DFCF-F890-A143-9133-C8B65C9B01E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E2C281-2434-D94F-B4BD-BA3CD4DB8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6D5B4E-BF3E-3B45-A4BA-D6C3B92870D7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C17CBFA-633D-5540-AFAA-BE1F495EC62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6B5631-D714-AD41-853B-A883ADC344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5AE8BC-2AB3-9E4C-9797-2A6F8A74C74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9870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A8621B-8C8E-49BA-8772-41D0FE75A082}" type="datetimeFigureOut">
              <a:rPr lang="en-US" smtClean="0"/>
              <a:t>4/1/2021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8B34ED-4CDD-41C9-90F7-D768D5559A6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970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8B34ED-4CDD-41C9-90F7-D768D5559A6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949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 dirty="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823031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58000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1661160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CDEBF2-B5C9-4887-B717-81C3D1A73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16A7FA3-8C13-4E5A-88C4-4357C8ACD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107044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96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9074D0F-754F-4F2C-A410-F222D2D2346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1660810"/>
            <a:ext cx="10787270" cy="830649"/>
          </a:xfrm>
        </p:spPr>
        <p:txBody>
          <a:bodyPr>
            <a:noAutofit/>
          </a:bodyPr>
          <a:lstStyle/>
          <a:p>
            <a:r>
              <a:rPr lang="en-US" sz="4000" spc="300"/>
              <a:t>Click to edit Master title style</a:t>
            </a:r>
            <a:endParaRPr lang="en-US" sz="4000" spc="300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12343" y="5137992"/>
            <a:ext cx="5167313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1" name="Text Placeholder 13">
            <a:extLst>
              <a:ext uri="{FF2B5EF4-FFF2-40B4-BE49-F238E27FC236}">
                <a16:creationId xmlns:a16="http://schemas.microsoft.com/office/drawing/2014/main" id="{1D89734B-03E0-4ADE-8F62-C819F3E976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8194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Text Placeholder 13">
            <a:extLst>
              <a:ext uri="{FF2B5EF4-FFF2-40B4-BE49-F238E27FC236}">
                <a16:creationId xmlns:a16="http://schemas.microsoft.com/office/drawing/2014/main" id="{85971F4D-8B59-4B3E-9169-64E0EF1BA8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63664" y="3893330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3" name="Text Placeholder 13">
            <a:extLst>
              <a:ext uri="{FF2B5EF4-FFF2-40B4-BE49-F238E27FC236}">
                <a16:creationId xmlns:a16="http://schemas.microsoft.com/office/drawing/2014/main" id="{90B19777-E2ED-419C-B486-857117FD081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39138" y="3903126"/>
            <a:ext cx="3064668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4" name="Online Image Placeholder 33">
            <a:extLst>
              <a:ext uri="{FF2B5EF4-FFF2-40B4-BE49-F238E27FC236}">
                <a16:creationId xmlns:a16="http://schemas.microsoft.com/office/drawing/2014/main" id="{1A58EB44-F532-4998-B316-61C738C37BF5}"/>
              </a:ext>
            </a:extLst>
          </p:cNvPr>
          <p:cNvSpPr>
            <a:spLocks noGrp="1"/>
          </p:cNvSpPr>
          <p:nvPr>
            <p:ph type="clipArt" sz="quarter" idx="19" hasCustomPrompt="1"/>
          </p:nvPr>
        </p:nvSpPr>
        <p:spPr>
          <a:xfrm>
            <a:off x="1754768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Online Image Placeholder 33">
            <a:extLst>
              <a:ext uri="{FF2B5EF4-FFF2-40B4-BE49-F238E27FC236}">
                <a16:creationId xmlns:a16="http://schemas.microsoft.com/office/drawing/2014/main" id="{33763C3C-3545-40BD-9B2C-DC4C0E4CE819}"/>
              </a:ext>
            </a:extLst>
          </p:cNvPr>
          <p:cNvSpPr>
            <a:spLocks noGrp="1"/>
          </p:cNvSpPr>
          <p:nvPr>
            <p:ph type="clipArt" sz="quarter" idx="20" hasCustomPrompt="1"/>
          </p:nvPr>
        </p:nvSpPr>
        <p:spPr>
          <a:xfrm>
            <a:off x="5730240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Online Image Placeholder 33">
            <a:extLst>
              <a:ext uri="{FF2B5EF4-FFF2-40B4-BE49-F238E27FC236}">
                <a16:creationId xmlns:a16="http://schemas.microsoft.com/office/drawing/2014/main" id="{1C5D3777-17F3-4225-8C52-2EF1DB4FD54A}"/>
              </a:ext>
            </a:extLst>
          </p:cNvPr>
          <p:cNvSpPr>
            <a:spLocks noGrp="1"/>
          </p:cNvSpPr>
          <p:nvPr>
            <p:ph type="clipArt" sz="quarter" idx="21" hasCustomPrompt="1"/>
          </p:nvPr>
        </p:nvSpPr>
        <p:spPr>
          <a:xfrm>
            <a:off x="9705712" y="3098985"/>
            <a:ext cx="731520" cy="731520"/>
          </a:xfrm>
        </p:spPr>
        <p:txBody>
          <a:bodyPr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737403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83D428-B974-43F4-9246-0A2EECA11A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819" y="642927"/>
            <a:ext cx="4846320" cy="1435947"/>
          </a:xfrm>
        </p:spPr>
        <p:txBody>
          <a:bodyPr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5400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D00A38D-CFE8-4333-B9D2-D3E7EACA4F0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68820" y="2078875"/>
            <a:ext cx="4114800" cy="3798888"/>
          </a:xfrm>
        </p:spPr>
        <p:txBody>
          <a:bodyPr>
            <a:noAutofit/>
          </a:bodyPr>
          <a:lstStyle>
            <a:lvl1pPr marL="0" indent="0">
              <a:buNone/>
              <a:defRPr sz="1800" spc="3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A8588E-221D-4931-A290-C5C418443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068820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115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E5539E44-E270-49B4-8B0A-07870325AA9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25539" y="1546138"/>
            <a:ext cx="4023360" cy="464871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sz="1400" spc="300" baseline="0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US" dirty="0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42436126-0370-4532-A8AD-D20897982AD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6000" y="2799617"/>
            <a:ext cx="4646246" cy="2218585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pPr marL="0" indent="0">
              <a:lnSpc>
                <a:spcPct val="100000"/>
              </a:lnSpc>
              <a:buNone/>
            </a:pPr>
            <a:r>
              <a:rPr lang="en-US" sz="1600" dirty="0">
                <a:cs typeface="Biome Light" panose="020B0303030204020804" pitchFamily="34" charset="0"/>
              </a:rPr>
              <a:t>Click to edit master text style.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7" name="Slide Number Placeholder 70">
            <a:extLst>
              <a:ext uri="{FF2B5EF4-FFF2-40B4-BE49-F238E27FC236}">
                <a16:creationId xmlns:a16="http://schemas.microsoft.com/office/drawing/2014/main" id="{AEC105AD-E933-4969-B038-0ABD6F013167}"/>
              </a:ext>
            </a:extLst>
          </p:cNvPr>
          <p:cNvSpPr txBox="1">
            <a:spLocks/>
          </p:cNvSpPr>
          <p:nvPr userDrawn="1"/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B0E4A3-5566-43FE-A59F-2C4F4FE7F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9" y="612037"/>
            <a:ext cx="5897218" cy="884238"/>
          </a:xfrm>
        </p:spPr>
        <p:txBody>
          <a:bodyPr lIns="91440" rIns="91440" anchor="t">
            <a:noAutofit/>
          </a:bodyPr>
          <a:lstStyle>
            <a:lvl1pPr algn="l">
              <a:lnSpc>
                <a:spcPct val="150000"/>
              </a:lnSpc>
              <a:spcBef>
                <a:spcPts val="1000"/>
              </a:spcBef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83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67922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67922"/>
              <a:gd name="connsiteX1" fmla="*/ 6096000 w 6096000"/>
              <a:gd name="connsiteY1" fmla="*/ 0 h 6867922"/>
              <a:gd name="connsiteX2" fmla="*/ 4228633 w 6096000"/>
              <a:gd name="connsiteY2" fmla="*/ 6867922 h 6867922"/>
              <a:gd name="connsiteX3" fmla="*/ 0 w 6096000"/>
              <a:gd name="connsiteY3" fmla="*/ 6858000 h 6867922"/>
              <a:gd name="connsiteX4" fmla="*/ 0 w 6096000"/>
              <a:gd name="connsiteY4" fmla="*/ 0 h 6867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67922">
                <a:moveTo>
                  <a:pt x="0" y="0"/>
                </a:moveTo>
                <a:lnTo>
                  <a:pt x="6096000" y="0"/>
                </a:lnTo>
                <a:lnTo>
                  <a:pt x="4228633" y="686792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/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262871"/>
            <a:ext cx="5251450" cy="1661297"/>
          </a:xfrm>
        </p:spPr>
        <p:txBody>
          <a:bodyPr anchor="b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378134"/>
            <a:ext cx="5251450" cy="36512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600" baseline="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890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263841"/>
            <a:ext cx="4018722" cy="4636392"/>
          </a:xfrm>
        </p:spPr>
        <p:txBody>
          <a:bodyPr lIns="0" rIns="0">
            <a:no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7CA175D-816E-4F70-96CC-8A1FD0EB1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366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323519C8-24DE-471D-85A9-7A8AFACEC45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051300" y="3651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547F0F1E-7AF5-4B76-928C-7B28010C4F9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66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063D0E8E-9491-4AF0-918D-A0B782C5FD6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051300" y="24225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042F54CB-9200-4D74-968A-0A3E5871D9E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366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1D925119-27E3-496E-86BC-23416F94FB6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051300" y="4479925"/>
            <a:ext cx="2997200" cy="1781979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F93AF7-D4DC-42B5-8A4F-B5F3ABBB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81678" y="6303963"/>
            <a:ext cx="3014980" cy="554037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9680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45D17-D652-4766-B11C-2E8D8390D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767791"/>
            <a:ext cx="11002962" cy="823913"/>
          </a:xfrm>
        </p:spPr>
        <p:txBody>
          <a:bodyPr>
            <a:noAutofit/>
          </a:bodyPr>
          <a:lstStyle>
            <a:lvl1pPr>
              <a:defRPr sz="4800" spc="3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C7A58C-70BA-43E5-BD90-83ADB63B0C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A60B7-2499-42C6-8A74-ACDAE24574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634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179BAC-E989-4203-B9B4-662803654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8600" y="4607137"/>
            <a:ext cx="4114800" cy="421480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>
              <a:defRPr sz="1400" spc="300" baseline="0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CCC81E-A013-4315-AD13-97BA3AA955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8756" y="1569719"/>
            <a:ext cx="9234488" cy="2651443"/>
          </a:xfrm>
        </p:spPr>
        <p:txBody>
          <a:bodyPr>
            <a:noAutofit/>
          </a:bodyPr>
          <a:lstStyle>
            <a:lvl1pPr marL="0" indent="0" algn="ctr">
              <a:buNone/>
              <a:defRPr sz="320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9555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0EF11611-8537-47CC-87AC-2E25428B7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19" name="Picture Placeholder 17">
            <a:extLst>
              <a:ext uri="{FF2B5EF4-FFF2-40B4-BE49-F238E27FC236}">
                <a16:creationId xmlns:a16="http://schemas.microsoft.com/office/drawing/2014/main" id="{D1A63A52-1E65-414B-BBC3-D31F515791A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578601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ED7E0E1A-1E64-4A9A-9C8B-69486BD112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9900" y="1638300"/>
            <a:ext cx="5156200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1E462965-19D7-4A65-B394-9AE76A5B4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3864355"/>
            <a:ext cx="5157787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FAEC14D1-0BEA-4D9A-9D96-A56B6A9B0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4531139"/>
            <a:ext cx="5157787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1507BB47-1AB4-42F2-99FF-453A0622B81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3864355"/>
            <a:ext cx="5183188" cy="494506"/>
          </a:xfrm>
        </p:spPr>
        <p:txBody>
          <a:bodyPr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 spc="3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14" name="Content Placeholder 6">
            <a:extLst>
              <a:ext uri="{FF2B5EF4-FFF2-40B4-BE49-F238E27FC236}">
                <a16:creationId xmlns:a16="http://schemas.microsoft.com/office/drawing/2014/main" id="{438D6EEA-A0DB-4B5F-8F41-A9C1F2C094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4531139"/>
            <a:ext cx="5183188" cy="2039144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buFont typeface="Wingdings" panose="05000000000000000000" pitchFamily="2" charset="2"/>
              <a:buChar char="§"/>
            </a:pPr>
            <a:r>
              <a:rPr lang="en-US" sz="1400">
                <a:solidFill>
                  <a:schemeClr val="tx1"/>
                </a:solidFill>
              </a:rPr>
              <a:t>Click to edit Master text styles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A4909F59-7529-454A-A1EF-3CC1EADEF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34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">
            <a:extLst>
              <a:ext uri="{FF2B5EF4-FFF2-40B4-BE49-F238E27FC236}">
                <a16:creationId xmlns:a16="http://schemas.microsoft.com/office/drawing/2014/main" id="{6186F91B-547E-43BC-9BCE-04619DAAF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1"/>
            <a:ext cx="11002962" cy="1623218"/>
          </a:xfrm>
        </p:spPr>
        <p:txBody>
          <a:bodyPr anchor="ctr">
            <a:noAutofit/>
          </a:bodyPr>
          <a:lstStyle/>
          <a:p>
            <a:pPr algn="ctr"/>
            <a:r>
              <a:rPr lang="en-US" sz="4800"/>
              <a:t>Click to edit Master title style</a:t>
            </a:r>
            <a:endParaRPr lang="en-US" sz="4800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635DFA1-45D2-4EFE-8BB2-BE96634669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121" y="3669506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2F2918FE-A84E-4303-AEF3-4FD66CDD733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60438" y="1624013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2401025-9BC9-4BDD-97DA-CA763CF846B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42155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B7C4AAB6-897A-4ABD-AD50-2D86B197E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22920" y="1623219"/>
            <a:ext cx="3108325" cy="1892300"/>
          </a:xfrm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9" name="Text Placeholder 27">
            <a:extLst>
              <a:ext uri="{FF2B5EF4-FFF2-40B4-BE49-F238E27FC236}">
                <a16:creationId xmlns:a16="http://schemas.microsoft.com/office/drawing/2014/main" id="{790D65EC-6EB4-4594-91E9-5C3DE7C3BA8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541837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" name="Text Placeholder 27">
            <a:extLst>
              <a:ext uri="{FF2B5EF4-FFF2-40B4-BE49-F238E27FC236}">
                <a16:creationId xmlns:a16="http://schemas.microsoft.com/office/drawing/2014/main" id="{611CF730-D055-47C2-A626-299F429D41B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22919" y="3681412"/>
            <a:ext cx="3108326" cy="2566988"/>
          </a:xfrm>
        </p:spPr>
        <p:txBody>
          <a:bodyPr>
            <a:noAutofit/>
          </a:bodyPr>
          <a:lstStyle>
            <a:lvl1pPr marL="0" indent="0">
              <a:buFont typeface="Wingdings" panose="05000000000000000000" pitchFamily="2" charset="2"/>
              <a:buNone/>
              <a:defRPr sz="2400" spc="300"/>
            </a:lvl1pPr>
            <a:lvl2pPr marL="685800" indent="-228600">
              <a:buFont typeface="Wingdings" panose="05000000000000000000" pitchFamily="2" charset="2"/>
              <a:buChar char="§"/>
              <a:defRPr/>
            </a:lvl2pPr>
            <a:lvl3pPr marL="1143000" indent="-228600">
              <a:buFont typeface="Wingdings" panose="05000000000000000000" pitchFamily="2" charset="2"/>
              <a:buChar char="§"/>
              <a:defRPr/>
            </a:lvl3pPr>
            <a:lvl4pPr marL="1600200" indent="-228600">
              <a:buFont typeface="Wingdings" panose="05000000000000000000" pitchFamily="2" charset="2"/>
              <a:buChar char="§"/>
              <a:defRPr/>
            </a:lvl4pPr>
            <a:lvl5pPr marL="2057400" indent="-228600"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Slide Number Placeholder 5">
            <a:extLst>
              <a:ext uri="{FF2B5EF4-FFF2-40B4-BE49-F238E27FC236}">
                <a16:creationId xmlns:a16="http://schemas.microsoft.com/office/drawing/2014/main" id="{F09E06A6-BFDD-42BD-BA69-2CD3BEF0F7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11549269" y="6468303"/>
            <a:ext cx="443948" cy="365125"/>
          </a:xfrm>
        </p:spPr>
        <p:txBody>
          <a:bodyPr>
            <a:noAutofit/>
          </a:bodyPr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92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1" r:id="rId3"/>
    <p:sldLayoutId id="2147483651" r:id="rId4"/>
    <p:sldLayoutId id="2147483660" r:id="rId5"/>
    <p:sldLayoutId id="2147483677" r:id="rId6"/>
    <p:sldLayoutId id="2147483666" r:id="rId7"/>
    <p:sldLayoutId id="2147483679" r:id="rId8"/>
    <p:sldLayoutId id="2147483653" r:id="rId9"/>
    <p:sldLayoutId id="2147483678" r:id="rId10"/>
    <p:sldLayoutId id="2147483680" r:id="rId11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microsoft.com/office/2007/relationships/hdphoto" Target="../media/hdphoto1.wdp"/><Relationship Id="rId7" Type="http://schemas.openxmlformats.org/officeDocument/2006/relationships/image" Target="../media/image3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microsoft.com/office/2007/relationships/hdphoto" Target="../media/hdphoto2.wdp"/><Relationship Id="rId7" Type="http://schemas.openxmlformats.org/officeDocument/2006/relationships/image" Target="../media/image8.jpg"/><Relationship Id="rId12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sv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bstract image">
            <a:extLst>
              <a:ext uri="{FF2B5EF4-FFF2-40B4-BE49-F238E27FC236}">
                <a16:creationId xmlns:a16="http://schemas.microsoft.com/office/drawing/2014/main" id="{9AB29DBC-55D3-49D9-BB44-4936739C4B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/>
          <a:stretch/>
        </p:blipFill>
        <p:spPr/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9DC1498-E692-42BA-B69F-6D37E6CFA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37" y="1434980"/>
            <a:ext cx="11490325" cy="823913"/>
          </a:xfrm>
        </p:spPr>
        <p:txBody>
          <a:bodyPr/>
          <a:lstStyle/>
          <a:p>
            <a:r>
              <a:rPr lang="en-US" sz="5000" b="1" dirty="0">
                <a:latin typeface="Bahnschrift SemiBold SemiConden" panose="020B0502040204020203" pitchFamily="34" charset="0"/>
                <a:cs typeface="Arabic Typesetting" panose="020B0604020202020204" pitchFamily="66" charset="-78"/>
              </a:rPr>
              <a:t>Exploratory analysis</a:t>
            </a:r>
            <a:br>
              <a:rPr lang="en-US" sz="5000" b="1" dirty="0">
                <a:latin typeface="Bahnschrift SemiBold SemiConden" panose="020B0502040204020203" pitchFamily="34" charset="0"/>
                <a:cs typeface="Arabic Typesetting" panose="020B0604020202020204" pitchFamily="66" charset="-78"/>
              </a:rPr>
            </a:br>
            <a:r>
              <a:rPr lang="en-US" sz="5000" b="1" dirty="0">
                <a:latin typeface="Bahnschrift SemiBold SemiConden" panose="020B0502040204020203" pitchFamily="34" charset="0"/>
                <a:cs typeface="Arabic Typesetting" panose="020B0604020202020204" pitchFamily="66" charset="-78"/>
              </a:rPr>
              <a:t>Location recommendations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AE828D-1E63-455F-949D-0C5454A7FE8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36806" y="5916722"/>
            <a:ext cx="5167313" cy="518795"/>
          </a:xfrm>
        </p:spPr>
        <p:txBody>
          <a:bodyPr/>
          <a:lstStyle/>
          <a:p>
            <a:r>
              <a:rPr lang="en-US" dirty="0"/>
              <a:t>Friday, 02/04/2021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D0E97CE8-A235-45A5-9D1D-DE0240B05182}"/>
              </a:ext>
            </a:extLst>
          </p:cNvPr>
          <p:cNvSpPr txBox="1">
            <a:spLocks/>
          </p:cNvSpPr>
          <p:nvPr/>
        </p:nvSpPr>
        <p:spPr>
          <a:xfrm>
            <a:off x="-209425" y="5916722"/>
            <a:ext cx="5167313" cy="5187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spc="3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dirty="0"/>
              <a:t>Steven L Truong</a:t>
            </a:r>
          </a:p>
        </p:txBody>
      </p:sp>
    </p:spTree>
    <p:extLst>
      <p:ext uri="{BB962C8B-B14F-4D97-AF65-F5344CB8AC3E}">
        <p14:creationId xmlns:p14="http://schemas.microsoft.com/office/powerpoint/2010/main" val="3927832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A picture containing text, platform, station, way&#10;&#10;Description automatically generated">
            <a:extLst>
              <a:ext uri="{FF2B5EF4-FFF2-40B4-BE49-F238E27FC236}">
                <a16:creationId xmlns:a16="http://schemas.microsoft.com/office/drawing/2014/main" id="{1CF7F2B2-AEDC-4D5C-8FEE-EDA132D7663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1" b="545"/>
          <a:stretch/>
        </p:blipFill>
        <p:spPr>
          <a:xfrm>
            <a:off x="20" y="10"/>
            <a:ext cx="4637226" cy="6857990"/>
          </a:xfrm>
          <a:prstGeom prst="rect">
            <a:avLst/>
          </a:prstGeom>
        </p:spPr>
      </p:pic>
      <p:sp>
        <p:nvSpPr>
          <p:cNvPr id="10" name="Rectangle 12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9B872F-6332-408E-9135-B871F0C90C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3960" y="323749"/>
            <a:ext cx="2960224" cy="670164"/>
          </a:xfrm>
        </p:spPr>
        <p:txBody>
          <a:bodyPr vert="horz" lIns="91440" tIns="45720" rIns="91440" bIns="45720" rtlCol="0">
            <a:noAutofit/>
          </a:bodyPr>
          <a:lstStyle/>
          <a:p>
            <a:pPr algn="l">
              <a:lnSpc>
                <a:spcPct val="90000"/>
              </a:lnSpc>
            </a:pPr>
            <a:r>
              <a:rPr lang="en-US" sz="3000" spc="300" dirty="0">
                <a:latin typeface="Bahnschrift SemiBold" panose="020B0502040204020203" pitchFamily="34" charset="0"/>
              </a:rPr>
              <a:t>Conclusion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8DD8A0-BD53-4DBF-949B-0D64D12DA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8C2E478F-E849-4A8C-AF1F-CBCC78A7CBFA}" type="slidenum">
              <a:rPr lang="en-US">
                <a:solidFill>
                  <a:schemeClr val="bg1">
                    <a:lumMod val="85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10</a:t>
            </a:fld>
            <a:endParaRPr lang="en-US">
              <a:solidFill>
                <a:schemeClr val="bg1">
                  <a:lumMod val="85000"/>
                </a:schemeClr>
              </a:solidFill>
              <a:latin typeface="Calibri" panose="020F0502020204030204"/>
            </a:endParaRPr>
          </a:p>
        </p:txBody>
      </p:sp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3C681E3F-561A-4958-A9FA-B94A3FA44D08}"/>
              </a:ext>
            </a:extLst>
          </p:cNvPr>
          <p:cNvSpPr txBox="1">
            <a:spLocks/>
          </p:cNvSpPr>
          <p:nvPr/>
        </p:nvSpPr>
        <p:spPr>
          <a:xfrm>
            <a:off x="5173959" y="993913"/>
            <a:ext cx="6179841" cy="512055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The 34 St – Penn Station and the 34 St – Herald Sq neighborhoods have many restaurants around them =&gt; not very suitable to open another one.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algn="l"/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Recommendation: neighborhood around 23 </a:t>
            </a:r>
            <a:r>
              <a:rPr lang="en-US" sz="2400" dirty="0" err="1">
                <a:solidFill>
                  <a:schemeClr val="bg1">
                    <a:lumMod val="95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 station.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40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49417" y="699324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FUTURE WORK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02121"/>
            <a:ext cx="5553986" cy="3809065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Focus more on the neighborhood’s demographic.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Incorporate other data sources (such as crime rates or median income of certain population) to help shaping the results based on the business’ targeted customers.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Investigate customers’ behaviors to see whether they are affected by covid.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  <p:pic>
        <p:nvPicPr>
          <p:cNvPr id="6" name="Picture Placeholder 5" descr="A picture containing indoor&#10;&#10;Description automatically generated">
            <a:extLst>
              <a:ext uri="{FF2B5EF4-FFF2-40B4-BE49-F238E27FC236}">
                <a16:creationId xmlns:a16="http://schemas.microsoft.com/office/drawing/2014/main" id="{55F2ACE3-2D9B-4594-9BE2-16F76254A58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864" b="78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372261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5351" y="222246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APPENDIX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5959" y="275533"/>
            <a:ext cx="6668912" cy="62931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Bar plots for the other 3 top stations along with their word clouds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878335FB-B932-4C70-BDFB-5D6B955179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331" b="17182"/>
          <a:stretch/>
        </p:blipFill>
        <p:spPr>
          <a:xfrm>
            <a:off x="355351" y="1291151"/>
            <a:ext cx="3402149" cy="2358427"/>
          </a:xfrm>
          <a:prstGeom prst="rect">
            <a:avLst/>
          </a:prstGeom>
        </p:spPr>
      </p:pic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3969C2A9-4A89-4104-B351-0E3CA381EB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6480" b="13220"/>
          <a:stretch/>
        </p:blipFill>
        <p:spPr>
          <a:xfrm>
            <a:off x="4222335" y="1296775"/>
            <a:ext cx="3189248" cy="2352803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8C60C751-0311-4005-8E34-27DF4E4E9B7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2481" b="7307"/>
          <a:stretch/>
        </p:blipFill>
        <p:spPr>
          <a:xfrm>
            <a:off x="7890415" y="1291152"/>
            <a:ext cx="3229616" cy="2137848"/>
          </a:xfrm>
          <a:prstGeom prst="rect">
            <a:avLst/>
          </a:prstGeom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DD71B166-FEF9-404B-BBD7-C7D455162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239" y="3982597"/>
            <a:ext cx="2658021" cy="1760477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D4869157-A921-404A-AC1A-6B3F563095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5959" y="3982597"/>
            <a:ext cx="2675553" cy="1760477"/>
          </a:xfrm>
          <a:prstGeom prst="rect">
            <a:avLst/>
          </a:prstGeom>
        </p:spPr>
      </p:pic>
      <p:pic>
        <p:nvPicPr>
          <p:cNvPr id="16" name="Picture 15" descr="Text&#10;&#10;Description automatically generated">
            <a:extLst>
              <a:ext uri="{FF2B5EF4-FFF2-40B4-BE49-F238E27FC236}">
                <a16:creationId xmlns:a16="http://schemas.microsoft.com/office/drawing/2014/main" id="{4695D0A3-8F81-48A6-8173-AA73C73A24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59700" y="3982597"/>
            <a:ext cx="2658020" cy="17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10504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5351" y="222246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APPENDIX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7622" y="328821"/>
            <a:ext cx="6668912" cy="629311"/>
          </a:xfrm>
        </p:spPr>
        <p:txBody>
          <a:bodyPr>
            <a:normAutofit fontScale="925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1800" dirty="0"/>
              <a:t>First few rows of </a:t>
            </a:r>
            <a:r>
              <a:rPr lang="en-US" sz="1800" b="1" dirty="0"/>
              <a:t>one hot encoding </a:t>
            </a:r>
            <a:r>
              <a:rPr lang="en-US" sz="1800" dirty="0"/>
              <a:t>the neighborhood for each station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picture containing calendar&#10;&#10;Description automatically generated">
            <a:extLst>
              <a:ext uri="{FF2B5EF4-FFF2-40B4-BE49-F238E27FC236}">
                <a16:creationId xmlns:a16="http://schemas.microsoft.com/office/drawing/2014/main" id="{99D9B7F2-CA92-4110-98F7-014DB32385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99" b="23321"/>
          <a:stretch/>
        </p:blipFill>
        <p:spPr>
          <a:xfrm>
            <a:off x="355351" y="1199987"/>
            <a:ext cx="10451433" cy="41786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E1BB05-B849-4D20-9CBC-E72B7720606E}"/>
              </a:ext>
            </a:extLst>
          </p:cNvPr>
          <p:cNvSpPr txBox="1"/>
          <p:nvPr/>
        </p:nvSpPr>
        <p:spPr>
          <a:xfrm>
            <a:off x="355351" y="5534525"/>
            <a:ext cx="104514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Documentation on how to use Square API to explore nearby venues given the neighborhood’s coordinates (latitude and longitude): </a:t>
            </a:r>
            <a:r>
              <a:rPr lang="en-US" dirty="0">
                <a:solidFill>
                  <a:schemeClr val="accent5">
                    <a:lumMod val="25000"/>
                    <a:lumOff val="75000"/>
                  </a:schemeClr>
                </a:solidFill>
              </a:rPr>
              <a:t>https://developer.foursquare.com/docs/api-reference/venues/explore/</a:t>
            </a:r>
          </a:p>
        </p:txBody>
      </p:sp>
    </p:spTree>
    <p:extLst>
      <p:ext uri="{BB962C8B-B14F-4D97-AF65-F5344CB8AC3E}">
        <p14:creationId xmlns:p14="http://schemas.microsoft.com/office/powerpoint/2010/main" val="271271816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Placeholder 7" descr="abstract image">
            <a:extLst>
              <a:ext uri="{FF2B5EF4-FFF2-40B4-BE49-F238E27FC236}">
                <a16:creationId xmlns:a16="http://schemas.microsoft.com/office/drawing/2014/main" id="{D5C5EA1B-F06D-4AD1-B526-89C2DF7722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2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2717" r="45642"/>
          <a:stretch/>
        </p:blipFill>
        <p:spPr>
          <a:xfrm rot="16200000">
            <a:off x="2722661" y="-2631255"/>
            <a:ext cx="6858000" cy="12192000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2365" y="677958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THANK YOU</a:t>
            </a:r>
          </a:p>
        </p:txBody>
      </p:sp>
      <p:pic>
        <p:nvPicPr>
          <p:cNvPr id="24" name="Online Image Placeholder 23" descr="User">
            <a:extLst>
              <a:ext uri="{FF2B5EF4-FFF2-40B4-BE49-F238E27FC236}">
                <a16:creationId xmlns:a16="http://schemas.microsoft.com/office/drawing/2014/main" id="{E896B487-8C07-495F-95BF-B8F4960E1E8D}"/>
              </a:ext>
            </a:extLst>
          </p:cNvPr>
          <p:cNvPicPr>
            <a:picLocks noGrp="1" noChangeAspect="1"/>
          </p:cNvPicPr>
          <p:nvPr>
            <p:ph type="clipArt" sz="quarter" idx="19"/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/>
      </p:pic>
      <p:pic>
        <p:nvPicPr>
          <p:cNvPr id="28" name="Online Image Placeholder 27" descr="Envelope">
            <a:extLst>
              <a:ext uri="{FF2B5EF4-FFF2-40B4-BE49-F238E27FC236}">
                <a16:creationId xmlns:a16="http://schemas.microsoft.com/office/drawing/2014/main" id="{D4D09222-33EB-4F99-9A89-51E2E1E97584}"/>
              </a:ext>
            </a:extLst>
          </p:cNvPr>
          <p:cNvPicPr>
            <a:picLocks noGrp="1" noChangeAspect="1"/>
          </p:cNvPicPr>
          <p:nvPr>
            <p:ph type="clipArt" sz="quarter" idx="21"/>
          </p:nvPr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070B25-2BBC-49AC-9CFA-1CD7195DF2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STEVEN L TRUONG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E2524A0-105C-4170-BB48-CD0756FB3DF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085818" y="3959667"/>
            <a:ext cx="3999506" cy="518795"/>
          </a:xfrm>
        </p:spPr>
        <p:txBody>
          <a:bodyPr/>
          <a:lstStyle/>
          <a:p>
            <a:r>
              <a:rPr lang="en-US" sz="1400" dirty="0"/>
              <a:t>https://github.com/luongtruong77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E57A531-5B0F-485D-A015-BC78AD089BA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>
            <a:normAutofit/>
          </a:bodyPr>
          <a:lstStyle/>
          <a:p>
            <a:r>
              <a:rPr lang="en-US" dirty="0"/>
              <a:t>tqluong77@gmail.com</a:t>
            </a:r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923FEFD2-5E9C-4E38-8147-2DCEF9CF1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9812" y="3240939"/>
            <a:ext cx="545826" cy="545826"/>
          </a:xfrm>
          <a:prstGeom prst="rect">
            <a:avLst/>
          </a:prstGeom>
        </p:spPr>
      </p:pic>
      <p:sp>
        <p:nvSpPr>
          <p:cNvPr id="26" name="Title 5">
            <a:extLst>
              <a:ext uri="{FF2B5EF4-FFF2-40B4-BE49-F238E27FC236}">
                <a16:creationId xmlns:a16="http://schemas.microsoft.com/office/drawing/2014/main" id="{AE8B330B-D106-4C3F-AA16-1FFCB627158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91936" y="5197190"/>
            <a:ext cx="10787270" cy="830649"/>
          </a:xfrm>
        </p:spPr>
        <p:txBody>
          <a:bodyPr>
            <a:normAutofit/>
          </a:bodyPr>
          <a:lstStyle/>
          <a:p>
            <a:r>
              <a:rPr lang="en-US" sz="4000" spc="300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927727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ollage of a dog and a cat&#10;&#10;Description automatically generated with medium confidence">
            <a:extLst>
              <a:ext uri="{FF2B5EF4-FFF2-40B4-BE49-F238E27FC236}">
                <a16:creationId xmlns:a16="http://schemas.microsoft.com/office/drawing/2014/main" id="{A9D318A0-70E1-4030-AB84-3DDE73314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3757" y="68263"/>
            <a:ext cx="5864486" cy="6721475"/>
          </a:xfrm>
          <a:prstGeom prst="rect">
            <a:avLst/>
          </a:prstGeom>
          <a:noFill/>
        </p:spPr>
      </p:pic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CAF8A92A-4B7C-438A-A8EF-81AFB3F93DE2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9269" y="6468303"/>
            <a:ext cx="44394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8C2E478F-E849-4A8C-AF1F-CBCC78A7CBFA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5511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8095" y="268365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INTRODUCTION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7427" y="1168452"/>
            <a:ext cx="5927036" cy="5299851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MOTIVATION</a:t>
            </a:r>
            <a:r>
              <a:rPr lang="en-US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Greenwood LLC wants to expand their business and open the authentic Vietnamese restaurant in NYC.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They want to leverage Data Science and Analytics skills set to optimize their chance of success.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OBJECTIVES</a:t>
            </a:r>
            <a:r>
              <a:rPr lang="en-US" sz="1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Determine the top stations with the most traffic.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Conclude the best location based on the volume of traffic and surrounding venues.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1800" b="1" dirty="0"/>
              <a:t>GOALS</a:t>
            </a:r>
            <a:r>
              <a:rPr lang="en-US" sz="1800" dirty="0"/>
              <a:t>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600" dirty="0"/>
              <a:t>Logically and analytically present the results.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3</a:t>
            </a:fld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2E5FE2C3-50FF-493F-95FF-A757EC42E9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7868" b="7868"/>
          <a:stretch>
            <a:fillRect/>
          </a:stretch>
        </p:blipFill>
        <p:spPr>
          <a:xfrm>
            <a:off x="0" y="0"/>
            <a:ext cx="4913906" cy="6846932"/>
          </a:xfrm>
        </p:spPr>
      </p:pic>
    </p:spTree>
    <p:extLst>
      <p:ext uri="{BB962C8B-B14F-4D97-AF65-F5344CB8AC3E}">
        <p14:creationId xmlns:p14="http://schemas.microsoft.com/office/powerpoint/2010/main" val="132537358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735" y="452798"/>
            <a:ext cx="3945194" cy="664123"/>
          </a:xfrm>
        </p:spPr>
        <p:txBody>
          <a:bodyPr>
            <a:noAutofit/>
          </a:bodyPr>
          <a:lstStyle/>
          <a:p>
            <a:r>
              <a:rPr lang="en-US" sz="3000">
                <a:latin typeface="Bahnschrift SemiBold" panose="020B0502040204020203" pitchFamily="34" charset="0"/>
              </a:rPr>
              <a:t>methodology</a:t>
            </a:r>
            <a:endParaRPr lang="en-US" sz="3000" dirty="0">
              <a:latin typeface="Bahnschrift SemiBold" panose="020B0502040204020203" pitchFamily="34" charset="0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F72BBC-FC90-4B63-96CA-ABED853DBA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4735" y="1455175"/>
            <a:ext cx="9234488" cy="5120554"/>
          </a:xfrm>
        </p:spPr>
        <p:txBody>
          <a:bodyPr/>
          <a:lstStyle/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400" b="1" dirty="0"/>
              <a:t>Data source</a:t>
            </a:r>
            <a:r>
              <a:rPr lang="en-US" dirty="0"/>
              <a:t>:</a:t>
            </a:r>
          </a:p>
          <a:p>
            <a:pPr marL="1143000" lvl="1" indent="-457200">
              <a:buFont typeface="Wingdings" panose="05000000000000000000" pitchFamily="2" charset="2"/>
              <a:buChar char="v"/>
            </a:pPr>
            <a:r>
              <a:rPr lang="en-US" sz="2400" dirty="0"/>
              <a:t>MTA Turnstile Data</a:t>
            </a:r>
          </a:p>
          <a:p>
            <a:pPr marL="1143000" lvl="1" indent="-457200">
              <a:buFont typeface="Wingdings" panose="05000000000000000000" pitchFamily="2" charset="2"/>
              <a:buChar char="v"/>
            </a:pPr>
            <a:r>
              <a:rPr lang="en-US" sz="2400" dirty="0"/>
              <a:t>Square API</a:t>
            </a:r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3400" b="1" dirty="0"/>
              <a:t>Tools</a:t>
            </a:r>
            <a:r>
              <a:rPr lang="en-US" dirty="0"/>
              <a:t>:</a:t>
            </a:r>
          </a:p>
          <a:p>
            <a:pPr marL="1143000" lvl="1" indent="-457200">
              <a:buFont typeface="Wingdings" panose="05000000000000000000" pitchFamily="2" charset="2"/>
              <a:buChar char="v"/>
            </a:pPr>
            <a:r>
              <a:rPr lang="en-US" sz="2400" dirty="0" err="1"/>
              <a:t>Numpy</a:t>
            </a:r>
            <a:r>
              <a:rPr lang="en-US" sz="2400" dirty="0"/>
              <a:t> and Pandas</a:t>
            </a:r>
          </a:p>
          <a:p>
            <a:pPr marL="1143000" lvl="1" indent="-457200">
              <a:buFont typeface="Wingdings" panose="05000000000000000000" pitchFamily="2" charset="2"/>
              <a:buChar char="v"/>
            </a:pPr>
            <a:r>
              <a:rPr lang="en-US" sz="2400" dirty="0"/>
              <a:t>Matplotlib and Seaborn</a:t>
            </a:r>
          </a:p>
          <a:p>
            <a:pPr marL="1143000" lvl="1" indent="-457200">
              <a:buFont typeface="Wingdings" panose="05000000000000000000" pitchFamily="2" charset="2"/>
              <a:buChar char="v"/>
            </a:pPr>
            <a:r>
              <a:rPr lang="en-US" sz="2400" dirty="0"/>
              <a:t>Folium, </a:t>
            </a:r>
            <a:r>
              <a:rPr lang="en-US" sz="2400" dirty="0" err="1"/>
              <a:t>wordcloud</a:t>
            </a:r>
            <a:r>
              <a:rPr lang="en-US" sz="2400" dirty="0"/>
              <a:t>, requests</a:t>
            </a:r>
          </a:p>
        </p:txBody>
      </p:sp>
      <p:pic>
        <p:nvPicPr>
          <p:cNvPr id="7" name="Picture 6" descr="A blue logo with white letters&#10;&#10;Description automatically generated with low confidence">
            <a:extLst>
              <a:ext uri="{FF2B5EF4-FFF2-40B4-BE49-F238E27FC236}">
                <a16:creationId xmlns:a16="http://schemas.microsoft.com/office/drawing/2014/main" id="{B27E3186-B87F-4177-B1CE-4CEB666B5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5297" y="1733243"/>
            <a:ext cx="930399" cy="1022339"/>
          </a:xfrm>
          <a:prstGeom prst="rect">
            <a:avLst/>
          </a:prstGeom>
        </p:spPr>
      </p:pic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64DBA7D5-464B-4E1F-84F2-5C8DE53B0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781" y="3033650"/>
            <a:ext cx="1239430" cy="609121"/>
          </a:xfrm>
          <a:prstGeom prst="rect">
            <a:avLst/>
          </a:prstGeom>
        </p:spPr>
      </p:pic>
      <p:pic>
        <p:nvPicPr>
          <p:cNvPr id="12" name="Picture 11" descr="Chart, radar chart&#10;&#10;Description automatically generated">
            <a:extLst>
              <a:ext uri="{FF2B5EF4-FFF2-40B4-BE49-F238E27FC236}">
                <a16:creationId xmlns:a16="http://schemas.microsoft.com/office/drawing/2014/main" id="{BF3F063B-AF83-4191-9F29-03514E5AA4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8470" y="4913880"/>
            <a:ext cx="662608" cy="662608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080D37E2-5504-4388-8709-2187F4B113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689" y="3981025"/>
            <a:ext cx="1359673" cy="849795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C62C0DE7-F57F-4642-9456-CC6DCC57F1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7698" y="5701966"/>
            <a:ext cx="675198" cy="675198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9CF6E140-F75C-404E-B2E6-C383DB88BF6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98235" y="4913464"/>
            <a:ext cx="2311859" cy="663024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8C226B22-26FC-4E5C-B439-2D6187C106A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509240" y="4096609"/>
            <a:ext cx="1725912" cy="683684"/>
          </a:xfrm>
          <a:prstGeom prst="rect">
            <a:avLst/>
          </a:prstGeom>
        </p:spPr>
      </p:pic>
      <p:pic>
        <p:nvPicPr>
          <p:cNvPr id="38" name="Picture 37" descr="A picture containing text&#10;&#10;Description automatically generated">
            <a:extLst>
              <a:ext uri="{FF2B5EF4-FFF2-40B4-BE49-F238E27FC236}">
                <a16:creationId xmlns:a16="http://schemas.microsoft.com/office/drawing/2014/main" id="{7FAF9E69-9280-4EAF-8710-EA53FB92DA0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30312" y="5609780"/>
            <a:ext cx="1383453" cy="767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77915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close up of computer code">
            <a:extLst>
              <a:ext uri="{FF2B5EF4-FFF2-40B4-BE49-F238E27FC236}">
                <a16:creationId xmlns:a16="http://schemas.microsoft.com/office/drawing/2014/main" id="{1D5DB266-C804-437C-AED7-3D057820D2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</a:extLst>
          </a:blip>
          <a:srcRect t="7813" b="7813"/>
          <a:stretch/>
        </p:blipFill>
        <p:spPr/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4AB6F96-E5E8-4B40-A18C-2D078D1C2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735" y="452798"/>
            <a:ext cx="3945194" cy="664123"/>
          </a:xfrm>
        </p:spPr>
        <p:txBody>
          <a:bodyPr>
            <a:noAutofit/>
          </a:bodyPr>
          <a:lstStyle/>
          <a:p>
            <a:r>
              <a:rPr lang="en-US" sz="3000" dirty="0">
                <a:latin typeface="Bahnschrift SemiBold" panose="020B0502040204020203" pitchFamily="34" charset="0"/>
              </a:rPr>
              <a:t>methodology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9D6DFE4-6197-447F-9513-7DD0D4E9D5E4}"/>
              </a:ext>
            </a:extLst>
          </p:cNvPr>
          <p:cNvSpPr/>
          <p:nvPr/>
        </p:nvSpPr>
        <p:spPr>
          <a:xfrm>
            <a:off x="1375576" y="1473718"/>
            <a:ext cx="2206274" cy="825048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Bahnschrift SemiBold" panose="020B0502040204020203" pitchFamily="34" charset="0"/>
              </a:rPr>
              <a:t>Exploration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1F4F74B-523B-43B2-A318-3DCF58221D9F}"/>
              </a:ext>
            </a:extLst>
          </p:cNvPr>
          <p:cNvSpPr/>
          <p:nvPr/>
        </p:nvSpPr>
        <p:spPr>
          <a:xfrm>
            <a:off x="1375576" y="3125856"/>
            <a:ext cx="2206274" cy="9542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Bahnschrift SemiBold" panose="020B0502040204020203" pitchFamily="34" charset="0"/>
              </a:rPr>
              <a:t>Preparation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5D83275-9509-44EF-82F8-BB00EAAFCF66}"/>
              </a:ext>
            </a:extLst>
          </p:cNvPr>
          <p:cNvSpPr/>
          <p:nvPr/>
        </p:nvSpPr>
        <p:spPr>
          <a:xfrm>
            <a:off x="1375576" y="4907170"/>
            <a:ext cx="2206274" cy="95422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latin typeface="Bahnschrift SemiBold" panose="020B0502040204020203" pitchFamily="34" charset="0"/>
              </a:rPr>
              <a:t>Visualization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248B30DF-3405-474A-BE9A-B09F10FD056B}"/>
              </a:ext>
            </a:extLst>
          </p:cNvPr>
          <p:cNvSpPr/>
          <p:nvPr/>
        </p:nvSpPr>
        <p:spPr>
          <a:xfrm>
            <a:off x="2367394" y="2348682"/>
            <a:ext cx="381662" cy="727257"/>
          </a:xfrm>
          <a:prstGeom prst="down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32D22D4E-DD8E-468F-A986-8691BD0173B6}"/>
              </a:ext>
            </a:extLst>
          </p:cNvPr>
          <p:cNvSpPr/>
          <p:nvPr/>
        </p:nvSpPr>
        <p:spPr>
          <a:xfrm>
            <a:off x="2367394" y="4129996"/>
            <a:ext cx="381662" cy="727257"/>
          </a:xfrm>
          <a:prstGeom prst="downArrow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D50AD2-2BED-4A79-AD8E-6D6F60A53794}"/>
              </a:ext>
            </a:extLst>
          </p:cNvPr>
          <p:cNvSpPr txBox="1"/>
          <p:nvPr/>
        </p:nvSpPr>
        <p:spPr>
          <a:xfrm>
            <a:off x="4129375" y="1507996"/>
            <a:ext cx="65280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Pull turnstile data from the source (MTA website)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Use Square API to pull data in json format into local machine for further analysis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48829F3-1005-44B5-A213-850FBBB6B88A}"/>
              </a:ext>
            </a:extLst>
          </p:cNvPr>
          <p:cNvSpPr txBox="1"/>
          <p:nvPr/>
        </p:nvSpPr>
        <p:spPr>
          <a:xfrm>
            <a:off x="4206517" y="3163467"/>
            <a:ext cx="65280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Clean raw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Converse data from json to regular pandas </a:t>
            </a:r>
            <a:r>
              <a:rPr lang="en-US" sz="2200" b="1" dirty="0" err="1"/>
              <a:t>dataframe</a:t>
            </a:r>
            <a:endParaRPr lang="en-US" sz="22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2DBC9E-38B6-40CE-96F4-E068C96A13BA}"/>
              </a:ext>
            </a:extLst>
          </p:cNvPr>
          <p:cNvSpPr txBox="1"/>
          <p:nvPr/>
        </p:nvSpPr>
        <p:spPr>
          <a:xfrm>
            <a:off x="4129375" y="5010733"/>
            <a:ext cx="652802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Create graphs (time series, bar charts)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b="1" dirty="0"/>
              <a:t>Generate NYC map with traffic density and venues </a:t>
            </a:r>
            <a:r>
              <a:rPr lang="en-US" sz="2200" b="1" dirty="0" err="1"/>
              <a:t>wordclouds</a:t>
            </a:r>
            <a:endParaRPr lang="en-US" sz="2200" b="1" dirty="0"/>
          </a:p>
        </p:txBody>
      </p:sp>
    </p:spTree>
    <p:extLst>
      <p:ext uri="{BB962C8B-B14F-4D97-AF65-F5344CB8AC3E}">
        <p14:creationId xmlns:p14="http://schemas.microsoft.com/office/powerpoint/2010/main" val="4285649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7409" y="389697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RESULTS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2546" y="4834393"/>
            <a:ext cx="6021169" cy="1721374"/>
          </a:xfrm>
        </p:spPr>
        <p:txBody>
          <a:bodyPr>
            <a:normAutofit fontScale="70000" lnSpcReduction="2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2000" b="1" dirty="0"/>
              <a:t>Top 5 stations with the most traffic: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34 St - Penn Station (near Korean town - Manhattan)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86 St Station (Upper East Side - Yorkville)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23 St Station (near Korean town - Manhattan)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34 St - Herald Square Station (near Korean town - Manhattan)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b="0" i="0" dirty="0">
                <a:solidFill>
                  <a:srgbClr val="000000"/>
                </a:solidFill>
                <a:effectLst/>
                <a:latin typeface="Helvetica Neue"/>
              </a:rPr>
              <a:t>Grand Central - 42 St Station (near Korean town - Manhattan)</a:t>
            </a:r>
          </a:p>
          <a:p>
            <a:pPr marL="800100" lvl="1" indent="-342900">
              <a:buFont typeface="+mj-lt"/>
              <a:buAutoNum type="arabicPeriod"/>
            </a:pPr>
            <a:endParaRPr lang="en-US" b="0" i="0" dirty="0">
              <a:solidFill>
                <a:srgbClr val="000000"/>
              </a:solidFill>
              <a:effectLst/>
              <a:latin typeface="Helvetica Neue"/>
            </a:endParaRPr>
          </a:p>
          <a:p>
            <a:pPr marL="800100" lvl="1" indent="-342900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6</a:t>
            </a:fld>
            <a:endParaRPr lang="en-US" dirty="0"/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18B53743-424F-475E-8D0B-A4E7A75D1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458" b="11344"/>
          <a:stretch/>
        </p:blipFill>
        <p:spPr>
          <a:xfrm>
            <a:off x="636104" y="1470990"/>
            <a:ext cx="5071006" cy="3363403"/>
          </a:xfrm>
          <a:prstGeom prst="rect">
            <a:avLst/>
          </a:prstGeom>
        </p:spPr>
      </p:pic>
      <p:pic>
        <p:nvPicPr>
          <p:cNvPr id="15" name="Picture 14" descr="Map&#10;&#10;Description automatically generated">
            <a:extLst>
              <a:ext uri="{FF2B5EF4-FFF2-40B4-BE49-F238E27FC236}">
                <a16:creationId xmlns:a16="http://schemas.microsoft.com/office/drawing/2014/main" id="{389A93B7-AC46-4B39-872A-04F760A6F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130" y="834971"/>
            <a:ext cx="6021169" cy="384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29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02581" y="389697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C7089BA-D44E-4647-B99C-05C37EB35F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101" b="8881"/>
          <a:stretch/>
        </p:blipFill>
        <p:spPr>
          <a:xfrm>
            <a:off x="391958" y="1493739"/>
            <a:ext cx="5288230" cy="305440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934A7DBC-98D6-428B-B779-60D9A0D62D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474" b="12793"/>
          <a:stretch/>
        </p:blipFill>
        <p:spPr>
          <a:xfrm>
            <a:off x="6096000" y="389697"/>
            <a:ext cx="4709568" cy="3148567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>
            <a:extLst>
              <a:ext uri="{FF2B5EF4-FFF2-40B4-BE49-F238E27FC236}">
                <a16:creationId xmlns:a16="http://schemas.microsoft.com/office/drawing/2014/main" id="{B272C5BF-C93C-409B-8B4B-9BA22236EF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9991" b="17865"/>
          <a:stretch/>
        </p:blipFill>
        <p:spPr>
          <a:xfrm>
            <a:off x="6147556" y="3629192"/>
            <a:ext cx="4709568" cy="295551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F06460-4128-4A1D-84D6-8B519A3CE4B8}"/>
              </a:ext>
            </a:extLst>
          </p:cNvPr>
          <p:cNvSpPr txBox="1"/>
          <p:nvPr/>
        </p:nvSpPr>
        <p:spPr>
          <a:xfrm>
            <a:off x="1102581" y="5009322"/>
            <a:ext cx="43528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about each neighborhood’s nearby venues? Are there already lots of Vietnamese restaurants? Does the demand still need the supply?</a:t>
            </a:r>
          </a:p>
        </p:txBody>
      </p:sp>
    </p:spTree>
    <p:extLst>
      <p:ext uri="{BB962C8B-B14F-4D97-AF65-F5344CB8AC3E}">
        <p14:creationId xmlns:p14="http://schemas.microsoft.com/office/powerpoint/2010/main" val="673494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7409" y="389697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8</a:t>
            </a:fld>
            <a:endParaRPr lang="en-US" dirty="0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AEDD633-F2B8-472E-8CA3-6748ED4E55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990"/>
          <a:stretch/>
        </p:blipFill>
        <p:spPr>
          <a:xfrm>
            <a:off x="843709" y="1660709"/>
            <a:ext cx="10329653" cy="3536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91F87C-CD73-4040-A410-47BA33A5034C}"/>
              </a:ext>
            </a:extLst>
          </p:cNvPr>
          <p:cNvSpPr txBox="1"/>
          <p:nvPr/>
        </p:nvSpPr>
        <p:spPr>
          <a:xfrm>
            <a:off x="6096000" y="434474"/>
            <a:ext cx="3355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Top 10 most common venues around each neighborhood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13D84-DF86-4312-8D5B-7B076242DE1C}"/>
              </a:ext>
            </a:extLst>
          </p:cNvPr>
          <p:cNvSpPr txBox="1"/>
          <p:nvPr/>
        </p:nvSpPr>
        <p:spPr>
          <a:xfrm>
            <a:off x="2979419" y="5901216"/>
            <a:ext cx="62331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Bahnschrift SemiBold" panose="020B0502040204020203" pitchFamily="34" charset="0"/>
              </a:rPr>
              <a:t>Perhaps this is a bit hard to see, let’s visualize them!</a:t>
            </a:r>
          </a:p>
        </p:txBody>
      </p:sp>
    </p:spTree>
    <p:extLst>
      <p:ext uri="{BB962C8B-B14F-4D97-AF65-F5344CB8AC3E}">
        <p14:creationId xmlns:p14="http://schemas.microsoft.com/office/powerpoint/2010/main" val="3044504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255FA470-23EB-4512-8FFB-28DDAB08B0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7409" y="136046"/>
            <a:ext cx="3866984" cy="735886"/>
          </a:xfrm>
        </p:spPr>
        <p:txBody>
          <a:bodyPr/>
          <a:lstStyle/>
          <a:p>
            <a:r>
              <a:rPr lang="en-US" sz="3000" dirty="0">
                <a:latin typeface="Bahnschrift SemiBold" panose="020B0502040204020203" pitchFamily="34" charset="0"/>
              </a:rPr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BADA18-8F0E-4249-A144-6CB8259BA6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D13D84-DF86-4312-8D5B-7B076242DE1C}"/>
              </a:ext>
            </a:extLst>
          </p:cNvPr>
          <p:cNvSpPr txBox="1"/>
          <p:nvPr/>
        </p:nvSpPr>
        <p:spPr>
          <a:xfrm>
            <a:off x="5117154" y="319323"/>
            <a:ext cx="6233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Bahnschrift SemiBold" panose="020B0502040204020203" pitchFamily="34" charset="0"/>
              </a:rPr>
              <a:t>Nearby venues of 34 St – Penn station and 23 St station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37FB9F6D-FC7D-4A05-8559-E5D060E93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1" r="18451" b="13662"/>
          <a:stretch/>
        </p:blipFill>
        <p:spPr>
          <a:xfrm>
            <a:off x="967409" y="1125583"/>
            <a:ext cx="3946497" cy="2699476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104AADDE-6718-463A-97F1-F36E761CC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8999" b="14492"/>
          <a:stretch/>
        </p:blipFill>
        <p:spPr>
          <a:xfrm>
            <a:off x="6440557" y="1125583"/>
            <a:ext cx="3586357" cy="2699476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0FB7023D-9CE0-4968-B7CF-D95CCCAE41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1094" y="4064155"/>
            <a:ext cx="3292812" cy="2209499"/>
          </a:xfrm>
          <a:prstGeom prst="rect">
            <a:avLst/>
          </a:prstGeom>
        </p:spPr>
      </p:pic>
      <p:pic>
        <p:nvPicPr>
          <p:cNvPr id="14" name="Picture 13" descr="A close-up of a sign&#10;&#10;Description automatically generated with low confidence">
            <a:extLst>
              <a:ext uri="{FF2B5EF4-FFF2-40B4-BE49-F238E27FC236}">
                <a16:creationId xmlns:a16="http://schemas.microsoft.com/office/drawing/2014/main" id="{158A5FB1-E520-4466-90A8-DAA6148B3D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557" y="4064155"/>
            <a:ext cx="3292812" cy="2169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93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resentation_Win32_LW_v2.potx" id="{3AEEB70B-72AA-432B-B699-7833EBF4B1FE}" vid="{14A49A59-25D4-4203-BE02-DE6939C7C5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B7E2D32-4FDD-4266-880C-17595B80143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9F223-918A-45AF-9B53-56AB9E5E218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5BB9993-D5F9-46FA-B2E5-80E3632E982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341</TotalTime>
  <Words>475</Words>
  <Application>Microsoft Office PowerPoint</Application>
  <PresentationFormat>Widescreen</PresentationFormat>
  <Paragraphs>81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Bahnschrift SemiBold</vt:lpstr>
      <vt:lpstr>Bahnschrift SemiBold SemiConden</vt:lpstr>
      <vt:lpstr>Calibri</vt:lpstr>
      <vt:lpstr>Calibri Light</vt:lpstr>
      <vt:lpstr>Helvetica Neue</vt:lpstr>
      <vt:lpstr>Wingdings</vt:lpstr>
      <vt:lpstr>Office Theme</vt:lpstr>
      <vt:lpstr>Exploratory analysis Location recommendations</vt:lpstr>
      <vt:lpstr>PowerPoint Presentation</vt:lpstr>
      <vt:lpstr>PowerPoint Presentation</vt:lpstr>
      <vt:lpstr>methodology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Exploratory analysis Location recommendations</dc:title>
  <dc:creator>tqluong7</dc:creator>
  <cp:lastModifiedBy>tqluong7</cp:lastModifiedBy>
  <cp:revision>20</cp:revision>
  <dcterms:created xsi:type="dcterms:W3CDTF">2021-03-31T00:46:10Z</dcterms:created>
  <dcterms:modified xsi:type="dcterms:W3CDTF">2021-04-01T16:37:06Z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